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6" r:id="rId4"/>
    <p:sldId id="261" r:id="rId5"/>
    <p:sldId id="262" r:id="rId6"/>
    <p:sldId id="269" r:id="rId7"/>
    <p:sldId id="275" r:id="rId8"/>
    <p:sldId id="270" r:id="rId9"/>
    <p:sldId id="277" r:id="rId10"/>
    <p:sldId id="272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F0B"/>
    <a:srgbClr val="F0C908"/>
    <a:srgbClr val="54A1FF"/>
    <a:srgbClr val="FFEA13"/>
    <a:srgbClr val="F0BA11"/>
    <a:srgbClr val="FFC6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7" autoAdjust="0"/>
    <p:restoredTop sz="92181" autoAdjust="0"/>
  </p:normalViewPr>
  <p:slideViewPr>
    <p:cSldViewPr snapToGrid="0" snapToObjects="1">
      <p:cViewPr varScale="1">
        <p:scale>
          <a:sx n="63" d="100"/>
          <a:sy n="63" d="100"/>
        </p:scale>
        <p:origin x="103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68"/>
    </p:cViewPr>
  </p:sorterViewPr>
  <p:notesViewPr>
    <p:cSldViewPr snapToGrid="0" snapToObjects="1">
      <p:cViewPr varScale="1">
        <p:scale>
          <a:sx n="40" d="100"/>
          <a:sy n="40" d="100"/>
        </p:scale>
        <p:origin x="2366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9AE61-12A6-0E4E-8A33-227A624C3B2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B3240-5D2A-8D41-A8BD-614C4C494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12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LIKE TO HAVE</a:t>
            </a:r>
            <a:r>
              <a:rPr lang="en-US" baseline="0" dirty="0"/>
              <a:t> US ALL FOCUS ON COMMUNICATION, ENGAGEMENT, AND PARTICPATION IN THE UPCOMING YEAR.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3240-5D2A-8D41-A8BD-614C4C494C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73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3240-5D2A-8D41-A8BD-614C4C494C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27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3240-5D2A-8D41-A8BD-614C4C494C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97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3240-5D2A-8D41-A8BD-614C4C494C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67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B3240-5D2A-8D41-A8BD-614C4C494C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49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B3240-5D2A-8D41-A8BD-614C4C494C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73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B7F0-2AF8-014D-A8F2-DF4C1875EBFE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E29B-45B0-4A4A-BF80-0FD8B911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07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B7F0-2AF8-014D-A8F2-DF4C1875EBFE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E29B-45B0-4A4A-BF80-0FD8B911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73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B7F0-2AF8-014D-A8F2-DF4C1875EBFE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E29B-45B0-4A4A-BF80-0FD8B911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9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B7F0-2AF8-014D-A8F2-DF4C1875EBFE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E29B-45B0-4A4A-BF80-0FD8B911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6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B7F0-2AF8-014D-A8F2-DF4C1875EBFE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E29B-45B0-4A4A-BF80-0FD8B911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B7F0-2AF8-014D-A8F2-DF4C1875EBFE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E29B-45B0-4A4A-BF80-0FD8B911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3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B7F0-2AF8-014D-A8F2-DF4C1875EBFE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E29B-45B0-4A4A-BF80-0FD8B911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7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B7F0-2AF8-014D-A8F2-DF4C1875EBFE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E29B-45B0-4A4A-BF80-0FD8B911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0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B7F0-2AF8-014D-A8F2-DF4C1875EBFE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E29B-45B0-4A4A-BF80-0FD8B911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4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B7F0-2AF8-014D-A8F2-DF4C1875EBFE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E29B-45B0-4A4A-BF80-0FD8B911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0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B7F0-2AF8-014D-A8F2-DF4C1875EBFE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E29B-45B0-4A4A-BF80-0FD8B911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14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BB7F0-2AF8-014D-A8F2-DF4C1875EBFE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EE29B-45B0-4A4A-BF80-0FD8B911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4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100" y="1443710"/>
            <a:ext cx="7772400" cy="508625"/>
          </a:xfrm>
        </p:spPr>
        <p:txBody>
          <a:bodyPr>
            <a:noAutofit/>
          </a:bodyPr>
          <a:lstStyle/>
          <a:p>
            <a:r>
              <a:rPr lang="en-US" sz="20000" dirty="0">
                <a:solidFill>
                  <a:schemeClr val="bg1"/>
                </a:solidFill>
                <a:latin typeface="Avenir Next Demi Bold"/>
                <a:cs typeface="Avenir Next Demi Bold"/>
              </a:rPr>
              <a:t>2019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876" y="2774233"/>
            <a:ext cx="8101424" cy="875589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A6A6A6"/>
                </a:solidFill>
                <a:latin typeface="Avenir Light"/>
                <a:cs typeface="Avenir Light"/>
              </a:rPr>
              <a:t>communication  |  engagement  |  participation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85F127-F0BE-404B-9C55-424EBA2B7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992" y="3862858"/>
            <a:ext cx="3938016" cy="155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4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40798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Membership Recruitment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sz="2400" dirty="0"/>
          </a:p>
          <a:p>
            <a:pPr marL="0" indent="0">
              <a:buNone/>
            </a:pPr>
            <a:endParaRPr lang="en-US" sz="2600" dirty="0"/>
          </a:p>
          <a:p>
            <a:r>
              <a:rPr lang="en-US" sz="3800" dirty="0"/>
              <a:t>Google </a:t>
            </a:r>
            <a:r>
              <a:rPr lang="en-US" sz="3800" dirty="0" err="1"/>
              <a:t>Adwords</a:t>
            </a:r>
            <a:endParaRPr lang="en-US" sz="3800" dirty="0"/>
          </a:p>
          <a:p>
            <a:r>
              <a:rPr lang="en-US" sz="3800" dirty="0"/>
              <a:t>Identify recent licensees and those taking the LARE and approach them about membership</a:t>
            </a:r>
          </a:p>
          <a:p>
            <a:r>
              <a:rPr lang="en-US" sz="3800" dirty="0"/>
              <a:t>Personal invitation to join is best.  Talk to people at the firm where you work. Know the benefits your firm offers: dues payment, registration fees, etc.</a:t>
            </a:r>
          </a:p>
          <a:p>
            <a:r>
              <a:rPr lang="en-US" sz="3800" dirty="0"/>
              <a:t>Susan can run lists of members by firm (for those who have indicated where they work) for all </a:t>
            </a:r>
            <a:r>
              <a:rPr lang="en-US" sz="3800" dirty="0" err="1"/>
              <a:t>ExComm</a:t>
            </a:r>
            <a:r>
              <a:rPr lang="en-US" sz="3800" dirty="0"/>
              <a:t> members to help them recruit within their firms.</a:t>
            </a:r>
          </a:p>
          <a:p>
            <a:r>
              <a:rPr lang="en-US" sz="3800" dirty="0"/>
              <a:t>Gather list of firms whose principals support ASLA through dues participation and ask them for testimonials and help contacting  other firm principals about offering those benefits to their employees</a:t>
            </a:r>
          </a:p>
          <a:p>
            <a:r>
              <a:rPr lang="en-US" sz="3800" dirty="0"/>
              <a:t>Make sure a member’s profile shows Potomac as their chapter and get them to correct it, if it doesn’t</a:t>
            </a:r>
          </a:p>
          <a:p>
            <a:r>
              <a:rPr lang="en-US" sz="3800" dirty="0"/>
              <a:t>Establish a Membership Committee.  Ask Ann English to chair.  Mike S. will be a member</a:t>
            </a:r>
          </a:p>
          <a:p>
            <a:r>
              <a:rPr lang="en-US" sz="3800" dirty="0"/>
              <a:t>Distribute ASLA talking points, brochures, and more info to help members recruit others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4956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40798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Other Ideas/Comments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Ask AIA DC for info about </a:t>
            </a:r>
            <a:r>
              <a:rPr lang="en-US" sz="2400" dirty="0" err="1"/>
              <a:t>DesignDC</a:t>
            </a:r>
            <a:r>
              <a:rPr lang="en-US" sz="2400" dirty="0"/>
              <a:t> registration demographics</a:t>
            </a:r>
          </a:p>
          <a:p>
            <a:r>
              <a:rPr lang="en-US" sz="2400" dirty="0"/>
              <a:t>LSG to host an Open Studio?</a:t>
            </a:r>
          </a:p>
          <a:p>
            <a:r>
              <a:rPr lang="en-US" sz="2400" dirty="0"/>
              <a:t>Resource guide for award winners as a benefit: ways to get your project recognized in other places</a:t>
            </a:r>
          </a:p>
          <a:p>
            <a:r>
              <a:rPr lang="en-US" sz="2400" dirty="0"/>
              <a:t>Consider PR firm/consultant as award winner benefit to help promote awards and Chapter</a:t>
            </a:r>
          </a:p>
          <a:p>
            <a:r>
              <a:rPr lang="en-US" sz="2400" dirty="0"/>
              <a:t>Review monthly listings of new licensees</a:t>
            </a:r>
          </a:p>
          <a:p>
            <a:r>
              <a:rPr lang="en-US" sz="2400" dirty="0"/>
              <a:t>End of year survey (in Jan.) to find out organizations they belong to, whether their work pays for their membership, what they liked/didn’t like about last year’s events</a:t>
            </a:r>
          </a:p>
          <a:p>
            <a:r>
              <a:rPr lang="en-US" sz="2400" dirty="0"/>
              <a:t>Set social media goal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964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venir Medium"/>
                <a:cs typeface="Avenir Medium"/>
              </a:rPr>
              <a:t>Strengths</a:t>
            </a:r>
            <a:br>
              <a:rPr lang="en-US" dirty="0">
                <a:solidFill>
                  <a:schemeClr val="bg1"/>
                </a:solidFill>
                <a:latin typeface="Avenir Medium"/>
                <a:cs typeface="Avenir Medium"/>
              </a:rPr>
            </a:b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Avenir Medium"/>
                <a:cs typeface="Avenir Medium"/>
              </a:rPr>
              <a:t>9/12/18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Increased organizational capacity: able to do more as we’ve become better organized.</a:t>
            </a:r>
          </a:p>
          <a:p>
            <a:pPr>
              <a:spcBef>
                <a:spcPts val="0"/>
              </a:spcBef>
            </a:pPr>
            <a:r>
              <a:rPr lang="en-US" dirty="0"/>
              <a:t>Progress with social calendar, good communication, and involving volunteers not on </a:t>
            </a:r>
            <a:r>
              <a:rPr lang="en-US" dirty="0" err="1"/>
              <a:t>ExComm</a:t>
            </a:r>
            <a:r>
              <a:rPr lang="en-US" dirty="0"/>
              <a:t>.</a:t>
            </a:r>
          </a:p>
          <a:p>
            <a:pPr marL="0">
              <a:spcBef>
                <a:spcPts val="0"/>
              </a:spcBef>
            </a:pPr>
            <a:r>
              <a:rPr lang="en-US" dirty="0"/>
              <a:t>Executive Director</a:t>
            </a:r>
          </a:p>
          <a:p>
            <a:pPr marL="0">
              <a:spcBef>
                <a:spcPts val="0"/>
              </a:spcBef>
            </a:pPr>
            <a:r>
              <a:rPr lang="en-US" dirty="0"/>
              <a:t>Increased number of volunteers</a:t>
            </a:r>
          </a:p>
          <a:p>
            <a:pPr marL="0">
              <a:spcBef>
                <a:spcPts val="0"/>
              </a:spcBef>
            </a:pPr>
            <a:r>
              <a:rPr lang="en-US" dirty="0"/>
              <a:t>Good and new sponsors.</a:t>
            </a:r>
          </a:p>
          <a:p>
            <a:pPr marL="0">
              <a:spcBef>
                <a:spcPts val="0"/>
              </a:spcBef>
            </a:pPr>
            <a:r>
              <a:rPr lang="en-US" dirty="0"/>
              <a:t>Increased communication.</a:t>
            </a:r>
          </a:p>
          <a:p>
            <a:pPr marL="0">
              <a:spcBef>
                <a:spcPts val="0"/>
              </a:spcBef>
            </a:pPr>
            <a:r>
              <a:rPr lang="en-US" dirty="0"/>
              <a:t>Reaching more members</a:t>
            </a:r>
          </a:p>
          <a:p>
            <a:pPr>
              <a:spcBef>
                <a:spcPts val="0"/>
              </a:spcBef>
            </a:pPr>
            <a:r>
              <a:rPr lang="en-US" dirty="0"/>
              <a:t>Our new Mentorship program and working more closely with Student Chapter.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683" y="6106036"/>
            <a:ext cx="928415" cy="36576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89600-B6F2-40A3-94C0-4EC7062AEC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10/2/19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96AE26-A9E7-469F-8EBE-50127782BB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New website</a:t>
            </a:r>
          </a:p>
          <a:p>
            <a:r>
              <a:rPr lang="en-US" dirty="0"/>
              <a:t>DC licensure</a:t>
            </a:r>
          </a:p>
          <a:p>
            <a:r>
              <a:rPr lang="en-US" dirty="0"/>
              <a:t>New energy from Emerging Profs.</a:t>
            </a:r>
          </a:p>
          <a:p>
            <a:r>
              <a:rPr lang="en-US" dirty="0"/>
              <a:t>Awards program &amp; Gala</a:t>
            </a:r>
          </a:p>
          <a:p>
            <a:r>
              <a:rPr lang="en-US" dirty="0"/>
              <a:t>Engaged more public sector</a:t>
            </a:r>
          </a:p>
          <a:p>
            <a:r>
              <a:rPr lang="en-US" dirty="0"/>
              <a:t>Awards program &amp; Gala</a:t>
            </a:r>
          </a:p>
          <a:p>
            <a:pPr>
              <a:spcBef>
                <a:spcPts val="0"/>
              </a:spcBef>
            </a:pPr>
            <a:r>
              <a:rPr lang="en-US" dirty="0"/>
              <a:t>Increased organizational capacity: able to do more as we’ve become better organized.</a:t>
            </a:r>
          </a:p>
          <a:p>
            <a:pPr>
              <a:spcBef>
                <a:spcPts val="0"/>
              </a:spcBef>
            </a:pPr>
            <a:r>
              <a:rPr lang="en-US" dirty="0"/>
              <a:t>Progress with social calendar, good communication, and involving volunteers not on </a:t>
            </a:r>
            <a:r>
              <a:rPr lang="en-US" dirty="0" err="1"/>
              <a:t>ExComm</a:t>
            </a:r>
            <a:r>
              <a:rPr lang="en-US" dirty="0"/>
              <a:t>.</a:t>
            </a:r>
          </a:p>
          <a:p>
            <a:pPr marL="0">
              <a:spcBef>
                <a:spcPts val="0"/>
              </a:spcBef>
            </a:pPr>
            <a:r>
              <a:rPr lang="en-US" dirty="0"/>
              <a:t>Executive Director</a:t>
            </a:r>
          </a:p>
          <a:p>
            <a:pPr marL="0">
              <a:spcBef>
                <a:spcPts val="0"/>
              </a:spcBef>
            </a:pPr>
            <a:r>
              <a:rPr lang="en-US" dirty="0"/>
              <a:t>Increased number of volunteers</a:t>
            </a:r>
          </a:p>
          <a:p>
            <a:pPr marL="0">
              <a:spcBef>
                <a:spcPts val="0"/>
              </a:spcBef>
            </a:pPr>
            <a:r>
              <a:rPr lang="en-US" dirty="0"/>
              <a:t>Good and new sponsors.</a:t>
            </a:r>
          </a:p>
          <a:p>
            <a:pPr marL="0">
              <a:spcBef>
                <a:spcPts val="0"/>
              </a:spcBef>
            </a:pPr>
            <a:r>
              <a:rPr lang="en-US" dirty="0"/>
              <a:t>Increased communication.</a:t>
            </a:r>
          </a:p>
          <a:p>
            <a:pPr marL="0">
              <a:spcBef>
                <a:spcPts val="0"/>
              </a:spcBef>
            </a:pPr>
            <a:r>
              <a:rPr lang="en-US" dirty="0"/>
              <a:t>Reaching more members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505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Medium"/>
                <a:cs typeface="Avenir Medium"/>
              </a:rPr>
              <a:t>Weaknesses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10/2/19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Low number of Chapter presenters at </a:t>
            </a:r>
            <a:r>
              <a:rPr lang="en-US" dirty="0" err="1"/>
              <a:t>DesignDC</a:t>
            </a:r>
            <a:r>
              <a:rPr lang="en-US" dirty="0"/>
              <a:t> &amp; other allied events</a:t>
            </a:r>
          </a:p>
          <a:p>
            <a:r>
              <a:rPr lang="en-US" dirty="0"/>
              <a:t>Still need to improve relationships with allied professionals</a:t>
            </a:r>
          </a:p>
          <a:p>
            <a:r>
              <a:rPr lang="en-US" dirty="0"/>
              <a:t>Lack of attendance of allied professionals at Gala</a:t>
            </a:r>
          </a:p>
          <a:p>
            <a:r>
              <a:rPr lang="en-US" dirty="0"/>
              <a:t>Need new content for social media</a:t>
            </a:r>
          </a:p>
          <a:p>
            <a:r>
              <a:rPr lang="en-US" dirty="0"/>
              <a:t>Need to clarify how members can get involved and increase number of volunteers; need to elevate visibility of all committees &amp; rosters</a:t>
            </a:r>
          </a:p>
          <a:p>
            <a:r>
              <a:rPr lang="en-US" dirty="0"/>
              <a:t>Membership is widely distributed geographically, making travel/attendance challenging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18843" y="1417638"/>
            <a:ext cx="4041775" cy="63976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Avenir Medium"/>
                <a:cs typeface="Avenir Medium"/>
              </a:rPr>
              <a:t> </a:t>
            </a:r>
            <a:endParaRPr lang="en-US" dirty="0"/>
          </a:p>
          <a:p>
            <a:r>
              <a:rPr lang="en-US" dirty="0"/>
              <a:t>9/12/18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Low number of Chapter presenters at DesignDC</a:t>
            </a:r>
          </a:p>
          <a:p>
            <a:r>
              <a:rPr lang="en-US" dirty="0"/>
              <a:t>Still need to increase engagement of emerging professionals</a:t>
            </a:r>
          </a:p>
          <a:p>
            <a:r>
              <a:rPr lang="en-US" dirty="0"/>
              <a:t>Membership is widely distributed geographically, making travel/attendance challenging</a:t>
            </a:r>
          </a:p>
          <a:p>
            <a:r>
              <a:rPr lang="en-US" dirty="0"/>
              <a:t>Need more offices with metro accessibility to host </a:t>
            </a:r>
            <a:r>
              <a:rPr lang="en-US" dirty="0" err="1"/>
              <a:t>ExComm</a:t>
            </a:r>
            <a:r>
              <a:rPr lang="en-US" dirty="0"/>
              <a:t> meetings in more than </a:t>
            </a:r>
            <a:r>
              <a:rPr lang="en-US" dirty="0" err="1"/>
              <a:t>N.Va</a:t>
            </a:r>
            <a:endParaRPr lang="en-US" dirty="0"/>
          </a:p>
          <a:p>
            <a:r>
              <a:rPr lang="en-US" dirty="0"/>
              <a:t>Need to clarify how members can get involved and increase number of volunteers</a:t>
            </a:r>
          </a:p>
          <a:p>
            <a:r>
              <a:rPr lang="en-US" dirty="0"/>
              <a:t>Still need to improve relationships with other allied professionals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00D62C-0B9A-41D0-9C19-C9C785521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163" y="6060758"/>
            <a:ext cx="92363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06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venir Medium"/>
                <a:cs typeface="Avenir Medium"/>
              </a:rPr>
              <a:t>Opportunities</a:t>
            </a:r>
            <a:br>
              <a:rPr lang="en-US" dirty="0">
                <a:solidFill>
                  <a:schemeClr val="bg1"/>
                </a:solidFill>
                <a:latin typeface="Avenir Medium"/>
                <a:cs typeface="Avenir Medium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algn="l">
              <a:lnSpc>
                <a:spcPct val="150000"/>
              </a:lnSpc>
            </a:pPr>
            <a:endParaRPr lang="en-US" sz="36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pPr marL="914400" lvl="1" indent="-457200" algn="l">
              <a:lnSpc>
                <a:spcPct val="120000"/>
              </a:lnSpc>
              <a:buFont typeface="Arial"/>
              <a:buChar char="•"/>
            </a:pPr>
            <a:endParaRPr lang="en-US" sz="59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pPr marL="914400" lvl="1" indent="-457200" algn="l">
              <a:lnSpc>
                <a:spcPct val="120000"/>
              </a:lnSpc>
              <a:buFont typeface="Arial"/>
              <a:buChar char="•"/>
            </a:pPr>
            <a:endParaRPr lang="en-US" sz="59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pPr algn="l"/>
            <a:endParaRPr lang="en-US" sz="9600" dirty="0">
              <a:latin typeface="Avenir Medium"/>
              <a:cs typeface="Avenir Book"/>
            </a:endParaRPr>
          </a:p>
          <a:p>
            <a:pPr algn="l"/>
            <a:r>
              <a:rPr lang="en-US" sz="9600" dirty="0">
                <a:solidFill>
                  <a:schemeClr val="tx1"/>
                </a:solidFill>
                <a:latin typeface="Avenir Medium"/>
                <a:cs typeface="Avenir Book"/>
              </a:rPr>
              <a:t>10/2/19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1" y="2174875"/>
            <a:ext cx="4645024" cy="3951288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  <a:p>
            <a:r>
              <a:rPr lang="en-US" dirty="0"/>
              <a:t>Gain more support from firm principals for membership, attendance, &amp; involvement</a:t>
            </a:r>
          </a:p>
          <a:p>
            <a:r>
              <a:rPr lang="en-US" dirty="0"/>
              <a:t>Involving more federal architects</a:t>
            </a:r>
          </a:p>
          <a:p>
            <a:r>
              <a:rPr lang="en-US" dirty="0"/>
              <a:t>Collaboration with universities’ architecture &amp; real estate programs</a:t>
            </a:r>
          </a:p>
          <a:p>
            <a:r>
              <a:rPr lang="en-US" dirty="0"/>
              <a:t>Collaboration with allied orgs.</a:t>
            </a:r>
          </a:p>
          <a:p>
            <a:r>
              <a:rPr lang="en-US" dirty="0"/>
              <a:t>Promoting DC Licensure once established</a:t>
            </a:r>
          </a:p>
          <a:p>
            <a:r>
              <a:rPr lang="en-US" dirty="0"/>
              <a:t>Partnering with MD ASLA and VA ASLA for a joint event</a:t>
            </a:r>
          </a:p>
          <a:p>
            <a:r>
              <a:rPr lang="en-US" dirty="0"/>
              <a:t>Maintain involvement of our award winners; increase recognition and provide resources to help them promote their projects and firms</a:t>
            </a:r>
          </a:p>
          <a:p>
            <a:r>
              <a:rPr lang="en-US" dirty="0"/>
              <a:t>Promote CEUs as benefit and on website “cheaper than…”</a:t>
            </a:r>
          </a:p>
          <a:p>
            <a:r>
              <a:rPr lang="en-US" dirty="0"/>
              <a:t>New member event</a:t>
            </a:r>
          </a:p>
          <a:p>
            <a:r>
              <a:rPr lang="en-US" dirty="0"/>
              <a:t>Recognize all new licensees and use as recruitment opportunity</a:t>
            </a:r>
          </a:p>
          <a:p>
            <a:r>
              <a:rPr lang="en-US" dirty="0"/>
              <a:t>Sales tax issue (grouped with landscape servicing)</a:t>
            </a:r>
          </a:p>
          <a:p>
            <a:r>
              <a:rPr lang="en-US" dirty="0"/>
              <a:t>Increase clarity of “what you get” for membership</a:t>
            </a:r>
          </a:p>
          <a:p>
            <a:r>
              <a:rPr lang="en-US" dirty="0"/>
              <a:t>Emerging profs opportunities for involvement &amp; exposure; consider </a:t>
            </a:r>
            <a:r>
              <a:rPr lang="en-US" dirty="0" err="1"/>
              <a:t>Eps’s</a:t>
            </a:r>
            <a:r>
              <a:rPr lang="en-US" dirty="0"/>
              <a:t> firms to host </a:t>
            </a:r>
            <a:r>
              <a:rPr lang="en-US" dirty="0" err="1"/>
              <a:t>ExComm</a:t>
            </a:r>
            <a:r>
              <a:rPr lang="en-US" dirty="0"/>
              <a:t> mtgs or other events</a:t>
            </a:r>
          </a:p>
          <a:p>
            <a:r>
              <a:rPr lang="en-US" dirty="0"/>
              <a:t>Programs for small firms; different niches</a:t>
            </a:r>
          </a:p>
          <a:p>
            <a:r>
              <a:rPr lang="en-US" dirty="0"/>
              <a:t>Increase member involvement through task forces &amp; committees</a:t>
            </a:r>
          </a:p>
          <a:p>
            <a:r>
              <a:rPr lang="en-US" dirty="0"/>
              <a:t>Recognize project team at awards</a:t>
            </a:r>
          </a:p>
          <a:p>
            <a:r>
              <a:rPr lang="en-US" dirty="0"/>
              <a:t>Outreach to local schools (middle &amp; high schools)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9/12/2018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Partnering opportunities with other groups</a:t>
            </a:r>
          </a:p>
          <a:p>
            <a:pPr lvl="1"/>
            <a:r>
              <a:rPr lang="en-US" dirty="0"/>
              <a:t>Those who educate (horticulture programs, RE development, Environmental Studies,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Those who would hire Las</a:t>
            </a:r>
          </a:p>
          <a:p>
            <a:pPr lvl="1"/>
            <a:r>
              <a:rPr lang="en-US" dirty="0"/>
              <a:t>Non-profits</a:t>
            </a:r>
          </a:p>
          <a:p>
            <a:r>
              <a:rPr lang="en-US" dirty="0"/>
              <a:t>Involving more federal landscape architects</a:t>
            </a:r>
          </a:p>
          <a:p>
            <a:r>
              <a:rPr lang="en-US" dirty="0"/>
              <a:t>Collaboration with universities, allied orgs.</a:t>
            </a:r>
          </a:p>
          <a:p>
            <a:r>
              <a:rPr lang="en-US" dirty="0"/>
              <a:t>Promoting DC Licensure, once established</a:t>
            </a:r>
          </a:p>
          <a:p>
            <a:r>
              <a:rPr lang="en-US" dirty="0"/>
              <a:t>Partnering with MD ASLA and VA ASLA</a:t>
            </a:r>
          </a:p>
          <a:p>
            <a:r>
              <a:rPr lang="en-US" dirty="0"/>
              <a:t>Maintain involvement of our award winners</a:t>
            </a:r>
          </a:p>
          <a:p>
            <a:r>
              <a:rPr lang="en-US" dirty="0"/>
              <a:t>Promote ASLA Library and CEUs as benefits</a:t>
            </a:r>
          </a:p>
          <a:p>
            <a:r>
              <a:rPr lang="en-US" dirty="0"/>
              <a:t>How can we make our award winners more recognized outside DC?</a:t>
            </a:r>
          </a:p>
          <a:p>
            <a:r>
              <a:rPr lang="en-US" dirty="0"/>
              <a:t>New member event; Recognize new licensees</a:t>
            </a:r>
          </a:p>
          <a:p>
            <a:r>
              <a:rPr lang="en-US" dirty="0"/>
              <a:t>Increase clarity of “what you get” for membership</a:t>
            </a:r>
          </a:p>
          <a:p>
            <a:r>
              <a:rPr lang="en-US" dirty="0"/>
              <a:t>Mentorship for Fellows candidates and Fellows’ Info Session</a:t>
            </a:r>
          </a:p>
          <a:p>
            <a:r>
              <a:rPr lang="en-US" dirty="0"/>
              <a:t>Partnering with others, e.g. DCBIA</a:t>
            </a:r>
          </a:p>
          <a:p>
            <a:r>
              <a:rPr lang="en-US" dirty="0"/>
              <a:t>Sales tax issue</a:t>
            </a:r>
          </a:p>
          <a:p>
            <a:r>
              <a:rPr lang="en-US" dirty="0"/>
              <a:t>Emerging profs awards, e.g. “40 under 40”</a:t>
            </a:r>
          </a:p>
          <a:p>
            <a:r>
              <a:rPr lang="en-US" dirty="0"/>
              <a:t>Programs for small firms; different niches</a:t>
            </a:r>
          </a:p>
          <a:p>
            <a:r>
              <a:rPr lang="en-US" dirty="0"/>
              <a:t>Increase member involvement through task forces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683" y="6107896"/>
            <a:ext cx="799725" cy="31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86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venir Medium"/>
                <a:cs typeface="Avenir Medium"/>
              </a:rPr>
              <a:t>Threats</a:t>
            </a:r>
            <a:br>
              <a:rPr lang="en-US" dirty="0">
                <a:solidFill>
                  <a:schemeClr val="bg1"/>
                </a:solidFill>
                <a:latin typeface="Avenir Medium"/>
                <a:cs typeface="Avenir Medium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algn="l">
              <a:lnSpc>
                <a:spcPct val="150000"/>
              </a:lnSpc>
            </a:pPr>
            <a:endParaRPr lang="en-US" sz="8800" dirty="0">
              <a:solidFill>
                <a:schemeClr val="bg1"/>
              </a:solidFill>
              <a:latin typeface="Avenir Medium"/>
              <a:cs typeface="Avenir Medium"/>
            </a:endParaRPr>
          </a:p>
          <a:p>
            <a:r>
              <a:rPr lang="en-US" sz="9600" dirty="0">
                <a:cs typeface="Avenir Medium"/>
              </a:rPr>
              <a:t>10/2/19</a:t>
            </a:r>
            <a:endParaRPr lang="en-US" sz="9600" dirty="0">
              <a:cs typeface="Avenir Book"/>
            </a:endParaRPr>
          </a:p>
          <a:p>
            <a:pPr marL="457200" indent="-457200" algn="l">
              <a:buFont typeface="Arial"/>
              <a:buChar char="•"/>
            </a:pPr>
            <a:endParaRPr lang="en-US" sz="4000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914400" lvl="1" indent="-457200">
              <a:buFont typeface="Arial"/>
              <a:buChar char="•"/>
            </a:pPr>
            <a:r>
              <a:rPr lang="en-US" dirty="0">
                <a:latin typeface="Avenir Book"/>
                <a:cs typeface="Avenir Book"/>
              </a:rPr>
              <a:t>ROI for membership fees; realize benefits differ at different times in career/life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>
                <a:latin typeface="Avenir Book"/>
                <a:cs typeface="Avenir Book"/>
              </a:rPr>
              <a:t>Threats to licensure- MD, VA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>
                <a:latin typeface="Avenir Book"/>
                <a:cs typeface="Avenir Book"/>
              </a:rPr>
              <a:t>Lack of Public Awareness of profession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>
                <a:latin typeface="Avenir Book"/>
                <a:cs typeface="Avenir Book"/>
              </a:rPr>
              <a:t>Decreasing number of LA students and closing of the LA program at the WAAC and loss of student chapter will also adversely impact recruitment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>
                <a:latin typeface="Avenir Book"/>
                <a:cs typeface="Avenir Book"/>
              </a:rPr>
              <a:t>Competition for members, sponsorship (MD, VA, and allied orgs.) 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>
                <a:latin typeface="Avenir Book"/>
                <a:cs typeface="Avenir Book"/>
              </a:rPr>
              <a:t>Members’ confusion of Potomac with VA Chapter</a:t>
            </a:r>
            <a:endParaRPr lang="en-US" sz="1900" dirty="0">
              <a:latin typeface="Avenir Book"/>
              <a:cs typeface="Avenir Book"/>
            </a:endParaRPr>
          </a:p>
          <a:p>
            <a:pPr marL="457200" indent="-457200"/>
            <a:endParaRPr lang="en-US" sz="4000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cs typeface="Avenir Medium"/>
              </a:rPr>
              <a:t>9/12/18</a:t>
            </a:r>
            <a:endParaRPr lang="en-US" dirty="0">
              <a:cs typeface="Avenir Book"/>
            </a:endParaRP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914400" lvl="1" indent="-457200">
              <a:buFont typeface="Arial"/>
              <a:buChar char="•"/>
            </a:pPr>
            <a:r>
              <a:rPr lang="en-US" dirty="0">
                <a:latin typeface="Avenir Book"/>
                <a:cs typeface="Avenir Book"/>
              </a:rPr>
              <a:t>ROI for membership fees; realize benefits differ at different times in career/life</a:t>
            </a:r>
          </a:p>
          <a:p>
            <a:pPr marL="914400" lvl="1" indent="-457200">
              <a:buFont typeface="Arial"/>
              <a:buChar char="•"/>
            </a:pPr>
            <a:r>
              <a:rPr lang="en-US" sz="1900" dirty="0">
                <a:latin typeface="Avenir Book"/>
                <a:cs typeface="Avenir Book"/>
              </a:rPr>
              <a:t>Threats to licensure- MD, VA</a:t>
            </a:r>
          </a:p>
          <a:p>
            <a:pPr marL="914400" lvl="1" indent="-457200">
              <a:buFont typeface="Arial"/>
              <a:buChar char="•"/>
            </a:pPr>
            <a:r>
              <a:rPr lang="en-US" sz="1900" dirty="0">
                <a:latin typeface="Avenir Book"/>
                <a:cs typeface="Avenir Book"/>
              </a:rPr>
              <a:t>Lack of Public Awareness of profession</a:t>
            </a:r>
          </a:p>
          <a:p>
            <a:pPr marL="914400" lvl="1" indent="-457200">
              <a:buFont typeface="Arial"/>
              <a:buChar char="•"/>
            </a:pPr>
            <a:r>
              <a:rPr lang="en-US" sz="1900" dirty="0">
                <a:latin typeface="Avenir Book"/>
                <a:cs typeface="Avenir Book"/>
              </a:rPr>
              <a:t>Decreasing number of LA students and closing of the LA program at the WAAC will also adversely impact recruitment</a:t>
            </a:r>
          </a:p>
          <a:p>
            <a:pPr marL="914400" lvl="1" indent="-457200">
              <a:buFont typeface="Arial"/>
              <a:buChar char="•"/>
            </a:pPr>
            <a:r>
              <a:rPr lang="en-US" sz="1900" dirty="0">
                <a:latin typeface="Avenir Book"/>
                <a:cs typeface="Avenir Book"/>
              </a:rPr>
              <a:t>Competition for members, sponsorship (MD, VA, and allied orgs.) </a:t>
            </a:r>
          </a:p>
          <a:p>
            <a:pPr marL="914400" lvl="1" indent="-457200">
              <a:buFont typeface="Arial"/>
              <a:buChar char="•"/>
            </a:pPr>
            <a:r>
              <a:rPr lang="en-US" sz="1900" dirty="0">
                <a:latin typeface="Avenir Book"/>
                <a:cs typeface="Avenir Book"/>
              </a:rPr>
              <a:t>Members’ confusion of Potomac with VA Chapter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683" y="6107896"/>
            <a:ext cx="799725" cy="31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30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Medium"/>
                <a:cs typeface="Avenir Next Demi Bold"/>
              </a:rPr>
              <a:t>strategic goals </a:t>
            </a:r>
            <a:br>
              <a:rPr lang="en-US" b="1" dirty="0">
                <a:solidFill>
                  <a:schemeClr val="bg1"/>
                </a:solidFill>
                <a:latin typeface="Avenir Medium"/>
                <a:cs typeface="Avenir Next Demi Bold"/>
              </a:rPr>
            </a:br>
            <a:br>
              <a:rPr lang="en-US" b="1" dirty="0">
                <a:solidFill>
                  <a:schemeClr val="bg1"/>
                </a:solidFill>
                <a:latin typeface="Avenir Medium"/>
                <a:cs typeface="Avenir Next Demi Bold"/>
              </a:rPr>
            </a:b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836613"/>
            <a:ext cx="4040188" cy="639762"/>
          </a:xfrm>
        </p:spPr>
        <p:txBody>
          <a:bodyPr/>
          <a:lstStyle/>
          <a:p>
            <a:r>
              <a:rPr lang="en-US" dirty="0"/>
              <a:t>10/2/19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" y="1417639"/>
            <a:ext cx="4421188" cy="534035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000" b="1" u="sng" dirty="0">
                <a:latin typeface="Avenir Medium"/>
                <a:cs typeface="Avenir Medium"/>
              </a:rPr>
              <a:t>Top Membership Benefits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000" b="1" dirty="0">
                <a:latin typeface="Avenir Medium"/>
                <a:cs typeface="Avenir Medium"/>
              </a:rPr>
              <a:t>1. Target at least one event throughout the year to reach different membership segments and increase involvement in planning, e.g. :</a:t>
            </a:r>
          </a:p>
          <a:p>
            <a:pPr marL="457200" lvl="6" indent="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4000" dirty="0">
                <a:latin typeface="Avenir Book"/>
                <a:cs typeface="Avenir Book"/>
              </a:rPr>
              <a:t>students……………………(networking with potential employers)</a:t>
            </a:r>
          </a:p>
          <a:p>
            <a:pPr marL="457200" lvl="6" indent="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4000" dirty="0">
                <a:latin typeface="Avenir Book"/>
                <a:cs typeface="Avenir Book"/>
              </a:rPr>
              <a:t>emerging professionals.....(building professional community)</a:t>
            </a:r>
          </a:p>
          <a:p>
            <a:pPr marL="457200" lvl="6" indent="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4000" dirty="0">
                <a:latin typeface="Avenir Book"/>
                <a:cs typeface="Avenir Book"/>
              </a:rPr>
              <a:t>mid -career professionals...(career advancement and leadership skills)</a:t>
            </a:r>
          </a:p>
          <a:p>
            <a:pPr marL="457200" lvl="6" indent="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4000" dirty="0">
                <a:latin typeface="Avenir Book"/>
                <a:cs typeface="Avenir Book"/>
              </a:rPr>
              <a:t>leaders……..………(thought leaders and spokespeople for profession)</a:t>
            </a:r>
          </a:p>
          <a:p>
            <a:pPr marL="457200" lvl="6" indent="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4000" dirty="0">
                <a:latin typeface="Avenir Book"/>
                <a:cs typeface="Avenir Book"/>
              </a:rPr>
              <a:t>award winners.……………(recognition beyond the chapter) </a:t>
            </a:r>
          </a:p>
          <a:p>
            <a:pPr marL="457200" lvl="6" indent="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4000" dirty="0">
                <a:latin typeface="Avenir Book"/>
                <a:cs typeface="Avenir Book"/>
              </a:rPr>
              <a:t>Public Sector LAs</a:t>
            </a:r>
          </a:p>
          <a:p>
            <a:pPr marL="457200" lvl="6" indent="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4000" dirty="0">
                <a:latin typeface="Avenir Book"/>
                <a:cs typeface="Avenir Book"/>
              </a:rPr>
              <a:t>Small firms, large firms, small business owners</a:t>
            </a:r>
          </a:p>
          <a:p>
            <a:pPr marL="457200" lvl="6" indent="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4000" dirty="0">
                <a:latin typeface="Avenir Book"/>
                <a:cs typeface="Avenir Book"/>
              </a:rPr>
              <a:t> new members</a:t>
            </a:r>
          </a:p>
          <a:p>
            <a:pPr marL="0" indent="0">
              <a:buNone/>
            </a:pPr>
            <a:r>
              <a:rPr lang="en-US" sz="4000" b="1" dirty="0">
                <a:latin typeface="Avenir Medium"/>
                <a:cs typeface="Avenir Medium"/>
              </a:rPr>
              <a:t>2. Offer at least 12 LA CES credits annually and promote the benefit</a:t>
            </a:r>
          </a:p>
          <a:p>
            <a:pPr marL="0" indent="0">
              <a:buNone/>
            </a:pPr>
            <a:r>
              <a:rPr lang="en-US" sz="4000" b="1" dirty="0">
                <a:latin typeface="Avenir Medium"/>
                <a:cs typeface="Avenir Medium"/>
              </a:rPr>
              <a:t>3. Promote licensure for DC, after application process open.  [After licensure implemented, work to eliminate the sales tax requirement for LAs.]</a:t>
            </a:r>
          </a:p>
          <a:p>
            <a:pPr marL="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000" b="1" u="sng" dirty="0">
                <a:latin typeface="Avenir Medium"/>
                <a:cs typeface="Avenir Medium"/>
              </a:rPr>
              <a:t>Ways to strengthen the profession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>
                <a:latin typeface="Avenir Medium"/>
                <a:cs typeface="Avenir Medium"/>
              </a:rPr>
              <a:t>1. Connect to allied professionals thru events like </a:t>
            </a:r>
            <a:r>
              <a:rPr lang="en-US" sz="4000" b="1" dirty="0" err="1">
                <a:latin typeface="Avenir Medium"/>
                <a:cs typeface="Avenir Medium"/>
              </a:rPr>
              <a:t>DesignDC</a:t>
            </a:r>
            <a:endParaRPr lang="en-US" sz="4000" b="1" dirty="0">
              <a:latin typeface="Avenir Medium"/>
              <a:cs typeface="Avenir Medium"/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>
                <a:latin typeface="Avenir Medium"/>
                <a:cs typeface="Avenir Book"/>
              </a:rPr>
              <a:t>2. </a:t>
            </a:r>
            <a:r>
              <a:rPr lang="en-US" sz="4000" b="1" dirty="0">
                <a:latin typeface="Avenir Medium"/>
                <a:cs typeface="Avenir Medium"/>
              </a:rPr>
              <a:t>Increase communication and recognition of all aspects of LA and Chapter members and firms locally and nationally.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>
                <a:latin typeface="Avenir Medium"/>
                <a:cs typeface="Avenir Medium"/>
              </a:rPr>
              <a:t>3. Increase members’ presentations at </a:t>
            </a:r>
            <a:r>
              <a:rPr lang="en-US" sz="4000" b="1" dirty="0" err="1">
                <a:latin typeface="Avenir Medium"/>
                <a:cs typeface="Avenir Medium"/>
              </a:rPr>
              <a:t>DesignDC</a:t>
            </a:r>
            <a:r>
              <a:rPr lang="en-US" sz="4000" b="1" dirty="0">
                <a:latin typeface="Avenir Medium"/>
                <a:cs typeface="Avenir Medium"/>
              </a:rPr>
              <a:t> and other conferences by 10%; highlight those who present.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>
                <a:latin typeface="Avenir Medium"/>
                <a:cs typeface="Avenir Medium"/>
              </a:rPr>
              <a:t>4. </a:t>
            </a:r>
            <a:r>
              <a:rPr lang="en-US" sz="4000" dirty="0">
                <a:latin typeface="Avenir Medium"/>
                <a:cs typeface="Avenir Medium"/>
              </a:rPr>
              <a:t>Get more involved in college programs to help launch their careers.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>
                <a:latin typeface="Avenir Medium"/>
                <a:cs typeface="Avenir Medium"/>
              </a:rPr>
              <a:t>5. Get LA recognized as STEM/STEAM.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>
                <a:latin typeface="Avenir Medium"/>
                <a:cs typeface="Avenir Medium"/>
              </a:rPr>
              <a:t>6. Participate in university career days.</a:t>
            </a:r>
          </a:p>
          <a:p>
            <a:pPr marL="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000" b="1" u="sng" dirty="0">
                <a:latin typeface="Avenir Medium"/>
                <a:cs typeface="Avenir Medium"/>
              </a:rPr>
              <a:t>Ways to grow the Chapter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>
                <a:latin typeface="Avenir Medium"/>
                <a:cs typeface="Avenir Medium"/>
              </a:rPr>
              <a:t>1. Plan for succession by recruiting 3 new </a:t>
            </a:r>
            <a:r>
              <a:rPr lang="en-US" sz="4000" dirty="0" err="1">
                <a:latin typeface="Avenir Medium"/>
                <a:cs typeface="Avenir Medium"/>
              </a:rPr>
              <a:t>ExComm</a:t>
            </a:r>
            <a:r>
              <a:rPr lang="en-US" sz="4000" dirty="0">
                <a:latin typeface="Avenir Medium"/>
                <a:cs typeface="Avenir Medium"/>
              </a:rPr>
              <a:t> members annually. 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>
                <a:latin typeface="Avenir Medium"/>
                <a:cs typeface="Avenir Medium"/>
              </a:rPr>
              <a:t>2. Increase membership by 5% in 2019.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>
                <a:latin typeface="Avenir Medium"/>
                <a:cs typeface="Avenir Medium"/>
              </a:rPr>
              <a:t>3. Collaborate with at least 1 other organization (MD, VA, etc.) on a conference.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>
                <a:latin typeface="Avenir Medium"/>
                <a:cs typeface="Avenir Medium"/>
              </a:rPr>
              <a:t>4. Increase personal phone calls to encourage lapsed members to reconnect.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>
                <a:latin typeface="Avenir Medium"/>
                <a:cs typeface="Avenir Medium"/>
              </a:rPr>
              <a:t>5. Publish follow-up from special events.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>
                <a:latin typeface="Avenir Medium"/>
                <a:cs typeface="Avenir Book"/>
              </a:rPr>
              <a:t>6. Create 3 task forces/committees: Allied Professionals, Membership Recruitment, Social Media/Professional Outreach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>
                <a:latin typeface="Avenir Medium"/>
                <a:cs typeface="Avenir Medium"/>
              </a:rPr>
              <a:t>7. Record $25,000 in sponsorship revenue in 2020.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>
                <a:latin typeface="Avenir Medium"/>
                <a:cs typeface="Avenir Medium"/>
              </a:rPr>
              <a:t>8. Establish fiscal policy.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4" y="836613"/>
            <a:ext cx="4041775" cy="639762"/>
          </a:xfrm>
        </p:spPr>
        <p:txBody>
          <a:bodyPr/>
          <a:lstStyle/>
          <a:p>
            <a:r>
              <a:rPr lang="en-US" dirty="0"/>
              <a:t>9/12/18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417639"/>
            <a:ext cx="4498975" cy="441747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400" b="1" u="sng" dirty="0">
                <a:latin typeface="Avenir Medium"/>
                <a:cs typeface="Avenir Medium"/>
              </a:rPr>
              <a:t>Top Membership Benefits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400" b="1" dirty="0">
                <a:latin typeface="Avenir Medium"/>
                <a:cs typeface="Avenir Medium"/>
              </a:rPr>
              <a:t>1. </a:t>
            </a:r>
            <a:r>
              <a:rPr lang="en-US" sz="4000" b="1" dirty="0">
                <a:latin typeface="Avenir Medium"/>
                <a:cs typeface="Avenir Medium"/>
              </a:rPr>
              <a:t>Target at least one event throughout the year to reach different membership segments and increase involvement in planning, e.g. :</a:t>
            </a:r>
          </a:p>
          <a:p>
            <a:pPr marL="457200" lvl="6" indent="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4000" dirty="0">
                <a:latin typeface="Avenir Book"/>
                <a:cs typeface="Avenir Book"/>
              </a:rPr>
              <a:t>students……………………(networking with potential employers)</a:t>
            </a:r>
          </a:p>
          <a:p>
            <a:pPr marL="457200" lvl="6" indent="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4000" dirty="0">
                <a:latin typeface="Avenir Book"/>
                <a:cs typeface="Avenir Book"/>
              </a:rPr>
              <a:t>emerging professionals.....(building professional community)</a:t>
            </a:r>
          </a:p>
          <a:p>
            <a:pPr marL="457200" lvl="6" indent="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4000" dirty="0">
                <a:latin typeface="Avenir Book"/>
                <a:cs typeface="Avenir Book"/>
              </a:rPr>
              <a:t>mid -career professionals...(career advancement and leadership skills)</a:t>
            </a:r>
          </a:p>
          <a:p>
            <a:pPr marL="457200" lvl="6" indent="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4000" dirty="0">
                <a:latin typeface="Avenir Book"/>
                <a:cs typeface="Avenir Book"/>
              </a:rPr>
              <a:t>leaders……..………(thought leaders and spokespeople for profession)</a:t>
            </a:r>
          </a:p>
          <a:p>
            <a:pPr marL="457200" lvl="6" indent="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4000" dirty="0">
                <a:latin typeface="Avenir Book"/>
                <a:cs typeface="Avenir Book"/>
              </a:rPr>
              <a:t>award winners.……………(recognition beyond the chapter) </a:t>
            </a:r>
          </a:p>
          <a:p>
            <a:pPr marL="457200" lvl="6" indent="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4000" dirty="0">
                <a:latin typeface="Avenir Book"/>
                <a:cs typeface="Avenir Book"/>
              </a:rPr>
              <a:t>Public Sector LAs</a:t>
            </a:r>
          </a:p>
          <a:p>
            <a:pPr marL="457200" lvl="6" indent="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4000" dirty="0">
                <a:latin typeface="Avenir Book"/>
                <a:cs typeface="Avenir Book"/>
              </a:rPr>
              <a:t>Small firms, large firms, small business owners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>
                <a:latin typeface="Avenir Medium"/>
                <a:cs typeface="Avenir Medium"/>
              </a:rPr>
              <a:t>2. Offer at least 10 LA CES credits annually.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>
                <a:latin typeface="Avenir Medium"/>
                <a:cs typeface="Avenir Medium"/>
              </a:rPr>
              <a:t>3. Promote licensure for DC, after application process open.  [After licensure implemented, work to eliminate the sales tax requirement for LAs.]</a:t>
            </a:r>
          </a:p>
          <a:p>
            <a:pPr marL="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000" b="1" u="sng" dirty="0">
                <a:latin typeface="Avenir Medium"/>
                <a:cs typeface="Avenir Medium"/>
              </a:rPr>
              <a:t>Ways to strengthen the profession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>
                <a:latin typeface="Avenir Medium"/>
                <a:cs typeface="Avenir Medium"/>
              </a:rPr>
              <a:t>1. Connect to allied professionals; also provides business development for firms.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>
                <a:latin typeface="Avenir Medium"/>
                <a:cs typeface="Avenir Book"/>
              </a:rPr>
              <a:t>2. </a:t>
            </a:r>
            <a:r>
              <a:rPr lang="en-US" sz="4000" b="1" dirty="0">
                <a:latin typeface="Avenir Medium"/>
                <a:cs typeface="Avenir Medium"/>
              </a:rPr>
              <a:t>Increase communication and recognition of all aspects of LA and Chapter members and firms locally and nationally.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>
                <a:latin typeface="Avenir Medium"/>
                <a:cs typeface="Avenir Medium"/>
              </a:rPr>
              <a:t>3. Increase members’ presentations at </a:t>
            </a:r>
            <a:r>
              <a:rPr lang="en-US" sz="4000" b="1" dirty="0" err="1">
                <a:latin typeface="Avenir Medium"/>
                <a:cs typeface="Avenir Medium"/>
              </a:rPr>
              <a:t>DesignDC</a:t>
            </a:r>
            <a:r>
              <a:rPr lang="en-US" sz="4000" b="1" dirty="0">
                <a:latin typeface="Avenir Medium"/>
                <a:cs typeface="Avenir Medium"/>
              </a:rPr>
              <a:t> and other conferences by 10%; highlight those who present.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>
                <a:latin typeface="Avenir Medium"/>
                <a:cs typeface="Avenir Medium"/>
              </a:rPr>
              <a:t>4. Increase diversity of membership within firms.</a:t>
            </a:r>
          </a:p>
          <a:p>
            <a:pPr marL="457200" lvl="5" indent="-18288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4000" dirty="0">
                <a:latin typeface="Avenir Medium"/>
                <a:cs typeface="Avenir Medium"/>
              </a:rPr>
              <a:t>Get more involved in college programs to help launch their careers.</a:t>
            </a:r>
          </a:p>
          <a:p>
            <a:pPr marL="457200" lvl="5" indent="-18288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4000" dirty="0">
                <a:latin typeface="Avenir Medium"/>
                <a:cs typeface="Avenir Medium"/>
              </a:rPr>
              <a:t>Get LA recognized as STEM/STEAM.</a:t>
            </a:r>
          </a:p>
          <a:p>
            <a:pPr marL="457200" lvl="5" indent="-18288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4000" dirty="0">
                <a:latin typeface="Avenir Medium"/>
                <a:cs typeface="Avenir Medium"/>
              </a:rPr>
              <a:t>Participate in university career days.</a:t>
            </a:r>
          </a:p>
          <a:p>
            <a:pPr marL="457200" lvl="5" indent="-182880">
              <a:lnSpc>
                <a:spcPct val="12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4000" dirty="0">
                <a:latin typeface="Avenir Medium"/>
                <a:cs typeface="Avenir Medium"/>
              </a:rPr>
              <a:t>New member outreach/ event</a:t>
            </a:r>
          </a:p>
          <a:p>
            <a:pPr marL="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4000" b="1" u="sng" dirty="0">
                <a:latin typeface="Avenir Medium"/>
                <a:cs typeface="Avenir Medium"/>
              </a:rPr>
              <a:t>Ways to grow the Chapter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>
                <a:latin typeface="Avenir Medium"/>
                <a:cs typeface="Avenir Medium"/>
              </a:rPr>
              <a:t>1. Plan for succession by recruiting 3 new </a:t>
            </a:r>
            <a:r>
              <a:rPr lang="en-US" sz="4000" dirty="0" err="1">
                <a:latin typeface="Avenir Medium"/>
                <a:cs typeface="Avenir Medium"/>
              </a:rPr>
              <a:t>ExComm</a:t>
            </a:r>
            <a:r>
              <a:rPr lang="en-US" sz="4000" dirty="0">
                <a:latin typeface="Avenir Medium"/>
                <a:cs typeface="Avenir Medium"/>
              </a:rPr>
              <a:t> members annually. 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>
                <a:latin typeface="Avenir Medium"/>
                <a:cs typeface="Avenir Medium"/>
              </a:rPr>
              <a:t>2. Increase membership by 5% in 2019.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>
                <a:latin typeface="Avenir Medium"/>
                <a:cs typeface="Avenir Medium"/>
              </a:rPr>
              <a:t>3. Collaborate with at least 1 other organization (MD, VA, etc.) on a conference.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>
                <a:latin typeface="Avenir Medium"/>
                <a:cs typeface="Avenir Medium"/>
              </a:rPr>
              <a:t>4. Increase personal phone calls to encourage lapsed members to reconnect.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>
                <a:latin typeface="Avenir Medium"/>
                <a:cs typeface="Avenir Medium"/>
              </a:rPr>
              <a:t>5. Publish follow-up from special events.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>
                <a:latin typeface="Avenir Medium"/>
                <a:cs typeface="Avenir Book"/>
              </a:rPr>
              <a:t>6. Create 3 task forces: Educational Outreach, Allied Professionals, Emerging Professionals.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>
                <a:latin typeface="Avenir Medium"/>
                <a:cs typeface="Avenir Medium"/>
              </a:rPr>
              <a:t>7. Record $25,000 in sponsorship revenue in 2019.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4000" dirty="0">
              <a:solidFill>
                <a:srgbClr val="FF0000"/>
              </a:solidFill>
              <a:latin typeface="Avenir Book"/>
              <a:cs typeface="Avenir Book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71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Brainstorming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Membership Recruitment </a:t>
            </a:r>
            <a:r>
              <a:rPr lang="en-US" sz="1800" dirty="0"/>
              <a:t>[Matt J., Mike C., Mike S., Jules]</a:t>
            </a:r>
          </a:p>
          <a:p>
            <a:endParaRPr lang="en-US" dirty="0"/>
          </a:p>
          <a:p>
            <a:r>
              <a:rPr lang="en-US" dirty="0"/>
              <a:t>Collaboration with Allied Professionals </a:t>
            </a:r>
            <a:r>
              <a:rPr lang="en-US" sz="1800" dirty="0"/>
              <a:t>[Rob, Kerri, Pete, Carla, Matt S.]</a:t>
            </a:r>
          </a:p>
          <a:p>
            <a:endParaRPr lang="en-US" dirty="0"/>
          </a:p>
          <a:p>
            <a:r>
              <a:rPr lang="en-US" dirty="0"/>
              <a:t>Public Awareness &amp; Social Media </a:t>
            </a:r>
            <a:r>
              <a:rPr lang="en-US" sz="1800" dirty="0"/>
              <a:t>[Stephanie, David, Lindsay]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E928D5B-5B88-4CDC-9B32-D535D16581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632309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Public Awareness &amp; 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Instagram is where designers go.  Possible takeover by firms or </a:t>
            </a:r>
            <a:r>
              <a:rPr lang="en-US" sz="2400" dirty="0" err="1"/>
              <a:t>ExComm</a:t>
            </a:r>
            <a:r>
              <a:rPr lang="en-US" sz="2400" dirty="0"/>
              <a:t> members.  [RHI has a social media committee.]</a:t>
            </a:r>
          </a:p>
          <a:p>
            <a:r>
              <a:rPr lang="en-US" sz="2400" dirty="0"/>
              <a:t>Need fresh content and frequent posting.  Struggle to get people to post.  Align with other organizations, e.g. Casey Trees and local firms and repost.  Try to engage a small group to post, perhaps Emerging Professionals.  Consider fun topics, e.g. “What’s in bloom?” and event photos.  Scheduled content (e.g. awards) is easier.</a:t>
            </a:r>
          </a:p>
          <a:p>
            <a:r>
              <a:rPr lang="en-US" sz="2400" dirty="0"/>
              <a:t>Website: review analytics; promote events &amp; awards; promote as jobs resource to drive more traffic</a:t>
            </a:r>
          </a:p>
          <a:p>
            <a:r>
              <a:rPr lang="en-US" sz="2400" dirty="0"/>
              <a:t>Target funds, possibly Google </a:t>
            </a:r>
            <a:r>
              <a:rPr lang="en-US" sz="2400" dirty="0" err="1"/>
              <a:t>adwords</a:t>
            </a:r>
            <a:r>
              <a:rPr lang="en-US" sz="2400" dirty="0"/>
              <a:t> or PR consultant.</a:t>
            </a:r>
          </a:p>
          <a:p>
            <a:r>
              <a:rPr lang="en-US" sz="2400" dirty="0"/>
              <a:t>If a lot of recent grads go to work at certain firms, that may be a source for social media posts.</a:t>
            </a:r>
          </a:p>
          <a:p>
            <a:r>
              <a:rPr lang="en-US" sz="2400" dirty="0"/>
              <a:t>Lindsay will help with Instagram; social media “trial chair.”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0887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Allied Professionals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2400" i="1" dirty="0"/>
          </a:p>
          <a:p>
            <a:r>
              <a:rPr lang="en-US" sz="2400" dirty="0"/>
              <a:t>Could we piggy back on this year’s event with ULI?</a:t>
            </a:r>
          </a:p>
          <a:p>
            <a:r>
              <a:rPr lang="en-US" sz="2400" dirty="0" err="1"/>
              <a:t>DesignDC</a:t>
            </a:r>
            <a:r>
              <a:rPr lang="en-US" sz="2400" dirty="0"/>
              <a:t>: approach AIA DC for a seat on their conference steering committee so we get info earlier</a:t>
            </a:r>
          </a:p>
          <a:p>
            <a:r>
              <a:rPr lang="en-US" sz="2400" dirty="0"/>
              <a:t>Other organizations we might want to partner with:</a:t>
            </a:r>
          </a:p>
          <a:p>
            <a:pPr lvl="1"/>
            <a:r>
              <a:rPr lang="en-US" sz="2000" dirty="0"/>
              <a:t>Casey Trees</a:t>
            </a:r>
          </a:p>
          <a:p>
            <a:pPr lvl="1"/>
            <a:r>
              <a:rPr lang="en-US" sz="2000" dirty="0"/>
              <a:t>Anacostia Watershed Society</a:t>
            </a:r>
          </a:p>
          <a:p>
            <a:pPr lvl="1"/>
            <a:r>
              <a:rPr lang="en-US" sz="2000" dirty="0"/>
              <a:t>APLD &amp; LCA, possibly at a design build firm</a:t>
            </a:r>
          </a:p>
          <a:p>
            <a:pPr lvl="2"/>
            <a:r>
              <a:rPr lang="en-US" sz="1600" dirty="0"/>
              <a:t>Especially good idea, if we do a new Awards category  for Residential Design</a:t>
            </a:r>
          </a:p>
          <a:p>
            <a:r>
              <a:rPr lang="en-US" sz="2400" dirty="0"/>
              <a:t>Survey members to find out what other organizations they are involved in</a:t>
            </a:r>
          </a:p>
          <a:p>
            <a:r>
              <a:rPr lang="en-US" sz="2400" dirty="0"/>
              <a:t>Pete volunteers to help with STEM events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09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1721</TotalTime>
  <Words>1931</Words>
  <Application>Microsoft Office PowerPoint</Application>
  <PresentationFormat>On-screen Show (4:3)</PresentationFormat>
  <Paragraphs>215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Avenir Book</vt:lpstr>
      <vt:lpstr>Avenir Light</vt:lpstr>
      <vt:lpstr>Avenir Medium</vt:lpstr>
      <vt:lpstr>Avenir Next Demi Bold</vt:lpstr>
      <vt:lpstr>Calibri</vt:lpstr>
      <vt:lpstr>Office Theme</vt:lpstr>
      <vt:lpstr>2019</vt:lpstr>
      <vt:lpstr>Strengths </vt:lpstr>
      <vt:lpstr>Weaknesses</vt:lpstr>
      <vt:lpstr>Opportunities </vt:lpstr>
      <vt:lpstr>Threats </vt:lpstr>
      <vt:lpstr>strategic goals   </vt:lpstr>
      <vt:lpstr>Breakout Brainstorming</vt:lpstr>
      <vt:lpstr>Public Awareness &amp; Social Media</vt:lpstr>
      <vt:lpstr>Allied Professionals</vt:lpstr>
      <vt:lpstr>Membership Recruitment</vt:lpstr>
      <vt:lpstr>Other Ideas/Comments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</dc:title>
  <dc:creator>dena kennett</dc:creator>
  <cp:lastModifiedBy>susan newman</cp:lastModifiedBy>
  <cp:revision>148</cp:revision>
  <cp:lastPrinted>2017-10-16T18:27:32Z</cp:lastPrinted>
  <dcterms:created xsi:type="dcterms:W3CDTF">2015-10-12T17:37:20Z</dcterms:created>
  <dcterms:modified xsi:type="dcterms:W3CDTF">2019-10-23T17:41:37Z</dcterms:modified>
</cp:coreProperties>
</file>